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84990410-5C87-4F95-99F7-6CCADE36B9C3}"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31F27A5-85AD-4336-A9D0-2A698980DA03}" type="slidenum">
              <a:rPr lang="es-CO" smtClean="0"/>
              <a:t>‹Nº›</a:t>
            </a:fld>
            <a:endParaRPr lang="es-CO"/>
          </a:p>
        </p:txBody>
      </p:sp>
    </p:spTree>
    <p:extLst>
      <p:ext uri="{BB962C8B-B14F-4D97-AF65-F5344CB8AC3E}">
        <p14:creationId xmlns:p14="http://schemas.microsoft.com/office/powerpoint/2010/main" val="24526349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84990410-5C87-4F95-99F7-6CCADE36B9C3}"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31F27A5-85AD-4336-A9D0-2A698980DA03}" type="slidenum">
              <a:rPr lang="es-CO" smtClean="0"/>
              <a:t>‹Nº›</a:t>
            </a:fld>
            <a:endParaRPr lang="es-CO"/>
          </a:p>
        </p:txBody>
      </p:sp>
    </p:spTree>
    <p:extLst>
      <p:ext uri="{BB962C8B-B14F-4D97-AF65-F5344CB8AC3E}">
        <p14:creationId xmlns:p14="http://schemas.microsoft.com/office/powerpoint/2010/main" val="20473482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4990410-5C87-4F95-99F7-6CCADE36B9C3}"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31F27A5-85AD-4336-A9D0-2A698980DA03}" type="slidenum">
              <a:rPr lang="es-CO" smtClean="0"/>
              <a:t>‹Nº›</a:t>
            </a:fld>
            <a:endParaRPr lang="es-CO"/>
          </a:p>
        </p:txBody>
      </p:sp>
    </p:spTree>
    <p:extLst>
      <p:ext uri="{BB962C8B-B14F-4D97-AF65-F5344CB8AC3E}">
        <p14:creationId xmlns:p14="http://schemas.microsoft.com/office/powerpoint/2010/main" val="24476956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84990410-5C87-4F95-99F7-6CCADE36B9C3}"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631F27A5-85AD-4336-A9D0-2A698980DA03}" type="slidenum">
              <a:rPr lang="es-CO" smtClean="0"/>
              <a:t>‹Nº›</a:t>
            </a:fld>
            <a:endParaRPr lang="es-CO"/>
          </a:p>
        </p:txBody>
      </p:sp>
    </p:spTree>
    <p:extLst>
      <p:ext uri="{BB962C8B-B14F-4D97-AF65-F5344CB8AC3E}">
        <p14:creationId xmlns:p14="http://schemas.microsoft.com/office/powerpoint/2010/main" val="18367529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84990410-5C87-4F95-99F7-6CCADE36B9C3}" type="datetimeFigureOut">
              <a:rPr lang="es-CO" smtClean="0"/>
              <a:t>22/07/2016</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631F27A5-85AD-4336-A9D0-2A698980DA03}" type="slidenum">
              <a:rPr lang="es-CO" smtClean="0"/>
              <a:t>‹Nº›</a:t>
            </a:fld>
            <a:endParaRPr lang="es-CO"/>
          </a:p>
        </p:txBody>
      </p:sp>
    </p:spTree>
    <p:extLst>
      <p:ext uri="{BB962C8B-B14F-4D97-AF65-F5344CB8AC3E}">
        <p14:creationId xmlns:p14="http://schemas.microsoft.com/office/powerpoint/2010/main" val="2968269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84990410-5C87-4F95-99F7-6CCADE36B9C3}" type="datetimeFigureOut">
              <a:rPr lang="es-CO" smtClean="0"/>
              <a:t>22/07/2016</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631F27A5-85AD-4336-A9D0-2A698980DA03}" type="slidenum">
              <a:rPr lang="es-CO" smtClean="0"/>
              <a:t>‹Nº›</a:t>
            </a:fld>
            <a:endParaRPr lang="es-CO"/>
          </a:p>
        </p:txBody>
      </p:sp>
    </p:spTree>
    <p:extLst>
      <p:ext uri="{BB962C8B-B14F-4D97-AF65-F5344CB8AC3E}">
        <p14:creationId xmlns:p14="http://schemas.microsoft.com/office/powerpoint/2010/main" val="31587527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4990410-5C87-4F95-99F7-6CCADE36B9C3}" type="datetimeFigureOut">
              <a:rPr lang="es-CO" smtClean="0"/>
              <a:t>22/07/2016</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631F27A5-85AD-4336-A9D0-2A698980DA03}" type="slidenum">
              <a:rPr lang="es-CO" smtClean="0"/>
              <a:t>‹Nº›</a:t>
            </a:fld>
            <a:endParaRPr lang="es-CO"/>
          </a:p>
        </p:txBody>
      </p:sp>
    </p:spTree>
    <p:extLst>
      <p:ext uri="{BB962C8B-B14F-4D97-AF65-F5344CB8AC3E}">
        <p14:creationId xmlns:p14="http://schemas.microsoft.com/office/powerpoint/2010/main" val="14167099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4990410-5C87-4F95-99F7-6CCADE36B9C3}"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631F27A5-85AD-4336-A9D0-2A698980DA03}" type="slidenum">
              <a:rPr lang="es-CO" smtClean="0"/>
              <a:t>‹Nº›</a:t>
            </a:fld>
            <a:endParaRPr lang="es-CO"/>
          </a:p>
        </p:txBody>
      </p:sp>
    </p:spTree>
    <p:extLst>
      <p:ext uri="{BB962C8B-B14F-4D97-AF65-F5344CB8AC3E}">
        <p14:creationId xmlns:p14="http://schemas.microsoft.com/office/powerpoint/2010/main" val="13711214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4990410-5C87-4F95-99F7-6CCADE36B9C3}"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631F27A5-85AD-4336-A9D0-2A698980DA03}" type="slidenum">
              <a:rPr lang="es-CO" smtClean="0"/>
              <a:t>‹Nº›</a:t>
            </a:fld>
            <a:endParaRPr lang="es-CO"/>
          </a:p>
        </p:txBody>
      </p:sp>
    </p:spTree>
    <p:extLst>
      <p:ext uri="{BB962C8B-B14F-4D97-AF65-F5344CB8AC3E}">
        <p14:creationId xmlns:p14="http://schemas.microsoft.com/office/powerpoint/2010/main" val="3888179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84990410-5C87-4F95-99F7-6CCADE36B9C3}"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31F27A5-85AD-4336-A9D0-2A698980DA03}" type="slidenum">
              <a:rPr lang="es-CO" smtClean="0"/>
              <a:t>‹Nº›</a:t>
            </a:fld>
            <a:endParaRPr lang="es-CO"/>
          </a:p>
        </p:txBody>
      </p:sp>
    </p:spTree>
    <p:extLst>
      <p:ext uri="{BB962C8B-B14F-4D97-AF65-F5344CB8AC3E}">
        <p14:creationId xmlns:p14="http://schemas.microsoft.com/office/powerpoint/2010/main" val="24275761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84990410-5C87-4F95-99F7-6CCADE36B9C3}"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31F27A5-85AD-4336-A9D0-2A698980DA03}" type="slidenum">
              <a:rPr lang="es-CO" smtClean="0"/>
              <a:t>‹Nº›</a:t>
            </a:fld>
            <a:endParaRPr lang="es-CO"/>
          </a:p>
        </p:txBody>
      </p:sp>
    </p:spTree>
    <p:extLst>
      <p:ext uri="{BB962C8B-B14F-4D97-AF65-F5344CB8AC3E}">
        <p14:creationId xmlns:p14="http://schemas.microsoft.com/office/powerpoint/2010/main" val="28062027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990410-5C87-4F95-99F7-6CCADE36B9C3}" type="datetimeFigureOut">
              <a:rPr lang="es-CO" smtClean="0"/>
              <a:t>22/07/2016</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1F27A5-85AD-4336-A9D0-2A698980DA03}" type="slidenum">
              <a:rPr lang="es-CO" smtClean="0"/>
              <a:t>‹Nº›</a:t>
            </a:fld>
            <a:endParaRPr lang="es-CO"/>
          </a:p>
        </p:txBody>
      </p:sp>
    </p:spTree>
    <p:extLst>
      <p:ext uri="{BB962C8B-B14F-4D97-AF65-F5344CB8AC3E}">
        <p14:creationId xmlns:p14="http://schemas.microsoft.com/office/powerpoint/2010/main" val="26206420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987008" cy="1143000"/>
          </a:xfrm>
          <a:solidFill>
            <a:schemeClr val="accent4">
              <a:lumMod val="60000"/>
              <a:lumOff val="40000"/>
            </a:schemeClr>
          </a:solidFill>
          <a:scene3d>
            <a:camera prst="orthographicFront"/>
            <a:lightRig rig="threePt" dir="t"/>
          </a:scene3d>
          <a:sp3d>
            <a:bevelT w="165100" prst="coolSlant"/>
          </a:sp3d>
        </p:spPr>
        <p:txBody>
          <a:bodyPr>
            <a:normAutofit fontScale="90000"/>
          </a:bodyPr>
          <a:lstStyle/>
          <a:p>
            <a:r>
              <a:rPr lang="es-CO" b="1" dirty="0" smtClean="0"/>
              <a:t>Promesas del amor de Dios en Efesios</a:t>
            </a:r>
            <a:endParaRPr lang="es-CO" b="1" dirty="0"/>
          </a:p>
        </p:txBody>
      </p:sp>
      <p:sp>
        <p:nvSpPr>
          <p:cNvPr id="3" name="2 Marcador de contenido"/>
          <p:cNvSpPr>
            <a:spLocks noGrp="1"/>
          </p:cNvSpPr>
          <p:nvPr>
            <p:ph idx="1"/>
          </p:nvPr>
        </p:nvSpPr>
        <p:spPr>
          <a:xfrm>
            <a:off x="179512" y="1700808"/>
            <a:ext cx="8712968" cy="4925144"/>
          </a:xfrm>
          <a:solidFill>
            <a:schemeClr val="accent3">
              <a:lumMod val="40000"/>
              <a:lumOff val="60000"/>
            </a:schemeClr>
          </a:solidFill>
          <a:effectLst>
            <a:glow rad="101600">
              <a:srgbClr val="C00000">
                <a:alpha val="60000"/>
              </a:srgbClr>
            </a:glow>
          </a:effectLst>
          <a:scene3d>
            <a:camera prst="orthographicFront"/>
            <a:lightRig rig="threePt" dir="t"/>
          </a:scene3d>
          <a:sp3d>
            <a:bevelT w="152400" h="50800" prst="softRound"/>
          </a:sp3d>
        </p:spPr>
        <p:txBody>
          <a:bodyPr>
            <a:normAutofit fontScale="70000" lnSpcReduction="20000"/>
          </a:bodyPr>
          <a:lstStyle/>
          <a:p>
            <a:pPr marL="0" indent="0">
              <a:buNone/>
            </a:pPr>
            <a:r>
              <a:rPr lang="es-CO" b="1" dirty="0">
                <a:solidFill>
                  <a:srgbClr val="C00000"/>
                </a:solidFill>
              </a:rPr>
              <a:t>Ef. </a:t>
            </a:r>
            <a:r>
              <a:rPr lang="es-CO" b="1" dirty="0" smtClean="0">
                <a:solidFill>
                  <a:srgbClr val="C00000"/>
                </a:solidFill>
              </a:rPr>
              <a:t>1:3-14.</a:t>
            </a:r>
          </a:p>
          <a:p>
            <a:r>
              <a:rPr lang="es-CO" dirty="0" smtClean="0"/>
              <a:t>Bendito </a:t>
            </a:r>
            <a:r>
              <a:rPr lang="es-CO" dirty="0"/>
              <a:t>sea el Dios y Padre de nuestro Señor Jesucristo, que nos bendijo con toda bendición espiritual en los lugares celestiales en Cristo, según nos escogió en él antes de la fundación del mundo, para que fuésemos santos y sin mancha delante de él, en amor habiéndonos predestinado para ser adoptados hijos suyos por medio de Jesucristo, </a:t>
            </a:r>
            <a:endParaRPr lang="es-CO" dirty="0" smtClean="0"/>
          </a:p>
          <a:p>
            <a:endParaRPr lang="es-CO" dirty="0"/>
          </a:p>
          <a:p>
            <a:pPr marL="0" indent="0">
              <a:buNone/>
            </a:pPr>
            <a:r>
              <a:rPr lang="es-CO" b="1" dirty="0" smtClean="0">
                <a:solidFill>
                  <a:srgbClr val="FF0000"/>
                </a:solidFill>
              </a:rPr>
              <a:t>según </a:t>
            </a:r>
            <a:r>
              <a:rPr lang="es-CO" b="1" dirty="0">
                <a:solidFill>
                  <a:srgbClr val="FF0000"/>
                </a:solidFill>
              </a:rPr>
              <a:t>el puro afecto de su voluntad, para alabanza de la gloria de su gracia, con la cual nos hizo aceptos en el Amado, en quien tenemos redención por su sangre, el perdón de pecados según las riquezas de su gracia, que hizo sobreabundar para con nosotros en toda sabiduría e inteligencia, dándonos a conocer el misterio de su voluntad, según su beneplácito, el cual se había propuesto en si mismo, de reunir todas las cosas en Cristo, en la dispensación del cumplimiento de los tiempos, así las que están en los cielos, como las que están en la tierra.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5365" y="-25112"/>
            <a:ext cx="2190750" cy="161925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4619554"/>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760640"/>
          </a:xfrm>
          <a:solidFill>
            <a:schemeClr val="accent4">
              <a:lumMod val="20000"/>
              <a:lumOff val="80000"/>
            </a:schemeClr>
          </a:solidFill>
          <a:ln>
            <a:solidFill>
              <a:srgbClr val="FF0000"/>
            </a:solidFill>
          </a:ln>
          <a:scene3d>
            <a:camera prst="orthographicFront"/>
            <a:lightRig rig="threePt" dir="t"/>
          </a:scene3d>
          <a:sp3d>
            <a:bevelT w="165100" prst="coolSlant"/>
          </a:sp3d>
        </p:spPr>
        <p:txBody>
          <a:bodyPr>
            <a:normAutofit fontScale="92500" lnSpcReduction="10000"/>
          </a:bodyPr>
          <a:lstStyle/>
          <a:p>
            <a:r>
              <a:rPr lang="es-CO" dirty="0"/>
              <a:t>En él asimismo tuvimos herencia, habiendo sido </a:t>
            </a:r>
            <a:r>
              <a:rPr lang="es-CO" u="sng" dirty="0"/>
              <a:t>predestinados</a:t>
            </a:r>
            <a:r>
              <a:rPr lang="es-CO" dirty="0"/>
              <a:t> conforme al propósito del que hace todas las cosas según el designio de su voluntad, a fin de que seamos para alabanza de su gloria, nosotros los que primeramente esperábamos en Cristo. </a:t>
            </a:r>
            <a:endParaRPr lang="es-CO" dirty="0" smtClean="0"/>
          </a:p>
          <a:p>
            <a:r>
              <a:rPr lang="es-CO" dirty="0" smtClean="0">
                <a:solidFill>
                  <a:srgbClr val="FF0000"/>
                </a:solidFill>
              </a:rPr>
              <a:t>En </a:t>
            </a:r>
            <a:r>
              <a:rPr lang="es-CO" dirty="0">
                <a:solidFill>
                  <a:srgbClr val="FF0000"/>
                </a:solidFill>
              </a:rPr>
              <a:t>él también vosotros, habiendo oído la palabra de verdad, el evangelio de vuestra salvación, y habiendo creído en él, fuisteis sellados con el Espíritu Santo de la promesa, que es las arras de nuestra herencia hasta la redención de la posesión adquirida, para alabanza de su gloria. </a:t>
            </a:r>
            <a:r>
              <a:rPr lang="es-CO" b="1" u="sng" dirty="0" smtClean="0"/>
              <a:t>Promesa </a:t>
            </a:r>
            <a:r>
              <a:rPr lang="es-CO" b="1" u="sng" dirty="0"/>
              <a:t>de Bendición y sobre el Espíritu Santo</a:t>
            </a:r>
            <a:r>
              <a:rPr lang="es-CO" dirty="0"/>
              <a:t>.</a:t>
            </a:r>
          </a:p>
          <a:p>
            <a:endParaRPr lang="es-CO" dirty="0"/>
          </a:p>
        </p:txBody>
      </p:sp>
    </p:spTree>
    <p:extLst>
      <p:ext uri="{BB962C8B-B14F-4D97-AF65-F5344CB8AC3E}">
        <p14:creationId xmlns:p14="http://schemas.microsoft.com/office/powerpoint/2010/main" val="2264700878"/>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4">
              <a:lumMod val="20000"/>
              <a:lumOff val="80000"/>
            </a:schemeClr>
          </a:solidFill>
          <a:effectLst>
            <a:glow rad="101600">
              <a:srgbClr val="C00000">
                <a:alpha val="60000"/>
              </a:srgbClr>
            </a:glow>
          </a:effectLst>
          <a:scene3d>
            <a:camera prst="orthographicFront"/>
            <a:lightRig rig="threePt" dir="t"/>
          </a:scene3d>
          <a:sp3d>
            <a:bevelT w="152400" h="50800" prst="softRound"/>
          </a:sp3d>
        </p:spPr>
        <p:txBody>
          <a:bodyPr>
            <a:normAutofit fontScale="77500" lnSpcReduction="20000"/>
          </a:bodyPr>
          <a:lstStyle/>
          <a:p>
            <a:pPr marL="0" indent="0">
              <a:buNone/>
            </a:pPr>
            <a:r>
              <a:rPr lang="es-CO" b="1" dirty="0">
                <a:solidFill>
                  <a:srgbClr val="FF0000"/>
                </a:solidFill>
              </a:rPr>
              <a:t>Ef. </a:t>
            </a:r>
            <a:r>
              <a:rPr lang="es-CO" b="1" dirty="0" smtClean="0">
                <a:solidFill>
                  <a:srgbClr val="FF0000"/>
                </a:solidFill>
              </a:rPr>
              <a:t>1:17-19.</a:t>
            </a:r>
            <a:r>
              <a:rPr lang="es-CO" dirty="0" smtClean="0"/>
              <a:t> </a:t>
            </a:r>
          </a:p>
          <a:p>
            <a:pPr marL="0" indent="0">
              <a:buNone/>
            </a:pPr>
            <a:r>
              <a:rPr lang="es-CO" dirty="0" smtClean="0"/>
              <a:t>Para </a:t>
            </a:r>
            <a:r>
              <a:rPr lang="es-CO" dirty="0"/>
              <a:t>que el Dios de nuestro Señor Jesucristo, el Padre de gloria, os dé espíritu de sabiduría y de revelación en el conocimiento de él, alumbrando los ojos de vuestro entendimiento, para que sepáis cuál es la esperanza a que él os ha llamado, y cuáles las riquezas de la gloria de su herencia en los santos, y cuál la supereminente grandeza de su poder para con nosotros los que creemos, según la operación del poder de su fuerza. </a:t>
            </a:r>
            <a:r>
              <a:rPr lang="es-CO" b="1" u="sng" dirty="0" smtClean="0"/>
              <a:t> </a:t>
            </a:r>
            <a:r>
              <a:rPr lang="es-CO" b="1" u="sng" dirty="0"/>
              <a:t>Promesa de Dirección.</a:t>
            </a:r>
          </a:p>
          <a:p>
            <a:pPr marL="0" indent="0">
              <a:buNone/>
            </a:pPr>
            <a:endParaRPr lang="es-CO" dirty="0" smtClean="0"/>
          </a:p>
          <a:p>
            <a:pPr marL="0" indent="0">
              <a:buNone/>
            </a:pPr>
            <a:r>
              <a:rPr lang="es-CO" b="1" dirty="0" smtClean="0">
                <a:solidFill>
                  <a:srgbClr val="FF0000"/>
                </a:solidFill>
              </a:rPr>
              <a:t>Ef</a:t>
            </a:r>
            <a:r>
              <a:rPr lang="es-CO" b="1" dirty="0">
                <a:solidFill>
                  <a:srgbClr val="FF0000"/>
                </a:solidFill>
              </a:rPr>
              <a:t>. </a:t>
            </a:r>
            <a:r>
              <a:rPr lang="es-CO" b="1" dirty="0" smtClean="0">
                <a:solidFill>
                  <a:srgbClr val="FF0000"/>
                </a:solidFill>
              </a:rPr>
              <a:t>1:22-23</a:t>
            </a:r>
            <a:r>
              <a:rPr lang="es-CO" dirty="0" smtClean="0"/>
              <a:t>. </a:t>
            </a:r>
          </a:p>
          <a:p>
            <a:pPr marL="0" indent="0">
              <a:buNone/>
            </a:pPr>
            <a:r>
              <a:rPr lang="es-CO" dirty="0" smtClean="0"/>
              <a:t>Y </a:t>
            </a:r>
            <a:r>
              <a:rPr lang="es-CO" dirty="0"/>
              <a:t>sometió todas las cosas bajo sus pies, y lo dio por cabeza sobre todas las cosas a la iglesia, la cual es su cuerpo, la plenitud de Aquel que todo lo llena en todo.</a:t>
            </a:r>
          </a:p>
          <a:p>
            <a:pPr marL="0" indent="0">
              <a:buNone/>
            </a:pPr>
            <a:endParaRPr lang="es-CO" dirty="0"/>
          </a:p>
          <a:p>
            <a:pPr marL="0" indent="0">
              <a:buNone/>
            </a:pPr>
            <a:r>
              <a:rPr lang="es-CO" b="1" dirty="0" smtClean="0">
                <a:solidFill>
                  <a:srgbClr val="FF0000"/>
                </a:solidFill>
              </a:rPr>
              <a:t>Ef</a:t>
            </a:r>
            <a:r>
              <a:rPr lang="es-CO" b="1" dirty="0">
                <a:solidFill>
                  <a:srgbClr val="FF0000"/>
                </a:solidFill>
              </a:rPr>
              <a:t>. </a:t>
            </a:r>
            <a:r>
              <a:rPr lang="es-CO" b="1" dirty="0" smtClean="0">
                <a:solidFill>
                  <a:srgbClr val="FF0000"/>
                </a:solidFill>
              </a:rPr>
              <a:t>2:1.</a:t>
            </a:r>
          </a:p>
          <a:p>
            <a:pPr marL="0" indent="0">
              <a:buNone/>
            </a:pPr>
            <a:r>
              <a:rPr lang="es-CO" dirty="0" smtClean="0"/>
              <a:t>Y </a:t>
            </a:r>
            <a:r>
              <a:rPr lang="es-CO" dirty="0"/>
              <a:t>él os dio vida a vosotros, cuando estabais muertos en vuestros delitos y pecados.</a:t>
            </a:r>
          </a:p>
          <a:p>
            <a:endParaRPr lang="es-CO" dirty="0"/>
          </a:p>
        </p:txBody>
      </p:sp>
    </p:spTree>
    <p:extLst>
      <p:ext uri="{BB962C8B-B14F-4D97-AF65-F5344CB8AC3E}">
        <p14:creationId xmlns:p14="http://schemas.microsoft.com/office/powerpoint/2010/main" val="99077387"/>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solidFill>
            <a:schemeClr val="accent2">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normAutofit fontScale="77500" lnSpcReduction="20000"/>
          </a:bodyPr>
          <a:lstStyle/>
          <a:p>
            <a:pPr marL="0" indent="0">
              <a:buNone/>
            </a:pPr>
            <a:r>
              <a:rPr lang="es-CO" b="1" dirty="0">
                <a:solidFill>
                  <a:srgbClr val="FF0000"/>
                </a:solidFill>
              </a:rPr>
              <a:t>Ef. </a:t>
            </a:r>
            <a:r>
              <a:rPr lang="es-CO" b="1" dirty="0" smtClean="0">
                <a:solidFill>
                  <a:srgbClr val="FF0000"/>
                </a:solidFill>
              </a:rPr>
              <a:t>2:4-10.</a:t>
            </a:r>
          </a:p>
          <a:p>
            <a:pPr marL="400050" lvl="1" indent="0">
              <a:buNone/>
            </a:pPr>
            <a:r>
              <a:rPr lang="es-CO" dirty="0" smtClean="0"/>
              <a:t>Pero </a:t>
            </a:r>
            <a:r>
              <a:rPr lang="es-CO" dirty="0"/>
              <a:t>Dios, que es rico en misericordia, por su gran amor con que nos amó, aun estando nosotros muertos en pecados, nos dio vida juntamente con Cristo (por gracia sois salvos), y juntamente con él nos resucitó, y asimismo nos hizo sentar en los lugares celestiales con Cristo Jesús, para mostrar en los siglos venideros las abundantes riquezas de su gracia en su bondad para con nosotros en Cristo Jesús. Porque por gracia sois salvos por medio de la fe; y esto no de vosotros, pues es don de Dios; no por obras, para que nadie se gloríe. Porque somos hechura suya, creados en Cristo Jesús para buenas obras, las cuales Dios preparó de antemano para que anduviésemos en </a:t>
            </a:r>
            <a:r>
              <a:rPr lang="es-CO" dirty="0" smtClean="0"/>
              <a:t>ellas. </a:t>
            </a:r>
            <a:r>
              <a:rPr lang="es-CO" b="1" u="sng" dirty="0" smtClean="0"/>
              <a:t>Promesa </a:t>
            </a:r>
            <a:r>
              <a:rPr lang="es-CO" b="1" u="sng" dirty="0"/>
              <a:t>de la Salvación, de Fe, de Perdón y del Amor de Dios.</a:t>
            </a:r>
          </a:p>
          <a:p>
            <a:pPr marL="0" indent="0">
              <a:buNone/>
            </a:pPr>
            <a:endParaRPr lang="es-CO" dirty="0"/>
          </a:p>
          <a:p>
            <a:pPr marL="0" indent="0">
              <a:buNone/>
            </a:pPr>
            <a:r>
              <a:rPr lang="es-CO" b="1" dirty="0" smtClean="0">
                <a:solidFill>
                  <a:srgbClr val="FF0000"/>
                </a:solidFill>
              </a:rPr>
              <a:t>Ef</a:t>
            </a:r>
            <a:r>
              <a:rPr lang="es-CO" b="1" dirty="0">
                <a:solidFill>
                  <a:srgbClr val="FF0000"/>
                </a:solidFill>
              </a:rPr>
              <a:t>. </a:t>
            </a:r>
            <a:r>
              <a:rPr lang="es-CO" b="1" dirty="0" smtClean="0">
                <a:solidFill>
                  <a:srgbClr val="FF0000"/>
                </a:solidFill>
              </a:rPr>
              <a:t>2:13-14,</a:t>
            </a:r>
          </a:p>
          <a:p>
            <a:pPr marL="400050" lvl="1" indent="0">
              <a:buNone/>
            </a:pPr>
            <a:r>
              <a:rPr lang="es-CO" dirty="0" smtClean="0"/>
              <a:t>Pero </a:t>
            </a:r>
            <a:r>
              <a:rPr lang="es-CO" dirty="0"/>
              <a:t>ahora en Cristo Jesús, vosotros que en otro tiempo estabais lejos, habéis sido hechos cercanos por la sangre de Cristo. Porque él es nuestra paz, que de ambos pueblos hizo uno, derribando la pared intermedia de separación.</a:t>
            </a:r>
          </a:p>
          <a:p>
            <a:pPr marL="0" indent="0">
              <a:buNone/>
            </a:pPr>
            <a:endParaRPr lang="es-CO" dirty="0"/>
          </a:p>
        </p:txBody>
      </p:sp>
    </p:spTree>
    <p:extLst>
      <p:ext uri="{BB962C8B-B14F-4D97-AF65-F5344CB8AC3E}">
        <p14:creationId xmlns:p14="http://schemas.microsoft.com/office/powerpoint/2010/main" val="899896229"/>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a:solidFill>
            <a:schemeClr val="accent5">
              <a:lumMod val="20000"/>
              <a:lumOff val="80000"/>
            </a:schemeClr>
          </a:solidFill>
          <a:effectLst>
            <a:glow rad="101600">
              <a:srgbClr val="C00000">
                <a:alpha val="60000"/>
              </a:srgbClr>
            </a:glow>
          </a:effectLst>
          <a:scene3d>
            <a:camera prst="orthographicFront"/>
            <a:lightRig rig="threePt" dir="t"/>
          </a:scene3d>
          <a:sp3d>
            <a:bevelT w="152400" h="50800" prst="softRound"/>
          </a:sp3d>
        </p:spPr>
        <p:txBody>
          <a:bodyPr>
            <a:normAutofit fontScale="85000" lnSpcReduction="20000"/>
          </a:bodyPr>
          <a:lstStyle/>
          <a:p>
            <a:pPr marL="0" indent="0">
              <a:buNone/>
            </a:pPr>
            <a:r>
              <a:rPr lang="es-CO" b="1" dirty="0">
                <a:solidFill>
                  <a:srgbClr val="FF0000"/>
                </a:solidFill>
              </a:rPr>
              <a:t>Ef. 2:19.</a:t>
            </a:r>
          </a:p>
          <a:p>
            <a:pPr marL="400050" lvl="1" indent="0">
              <a:buNone/>
            </a:pPr>
            <a:r>
              <a:rPr lang="es-CO" dirty="0"/>
              <a:t>Así que ya no sois extranjeros ni advenedizos, sino conciudadanos de los santos, y miembros de la familia de Dios</a:t>
            </a:r>
            <a:r>
              <a:rPr lang="es-CO" dirty="0" smtClean="0"/>
              <a:t>.</a:t>
            </a:r>
          </a:p>
          <a:p>
            <a:pPr marL="0" indent="0">
              <a:buNone/>
            </a:pPr>
            <a:endParaRPr lang="es-CO" dirty="0" smtClean="0"/>
          </a:p>
          <a:p>
            <a:pPr marL="0" indent="0">
              <a:buNone/>
            </a:pPr>
            <a:r>
              <a:rPr lang="es-CO" b="1" dirty="0" smtClean="0">
                <a:solidFill>
                  <a:srgbClr val="FF0000"/>
                </a:solidFill>
              </a:rPr>
              <a:t>Ef</a:t>
            </a:r>
            <a:r>
              <a:rPr lang="es-CO" b="1" dirty="0">
                <a:solidFill>
                  <a:srgbClr val="FF0000"/>
                </a:solidFill>
              </a:rPr>
              <a:t>. 2:21-22</a:t>
            </a:r>
            <a:r>
              <a:rPr lang="es-CO" dirty="0"/>
              <a:t>.</a:t>
            </a:r>
          </a:p>
          <a:p>
            <a:pPr marL="400050" lvl="1" indent="0">
              <a:buNone/>
            </a:pPr>
            <a:r>
              <a:rPr lang="es-CO" dirty="0"/>
              <a:t>En quien todo el edificio, bien coordinado, va creciendo para ser un templo santo en el Señor; en quien vosotros también sois juntamente edificados para morada de Dios en el Espíritu.</a:t>
            </a:r>
          </a:p>
          <a:p>
            <a:endParaRPr lang="es-CO" dirty="0"/>
          </a:p>
          <a:p>
            <a:pPr marL="0" indent="0">
              <a:buNone/>
            </a:pPr>
            <a:endParaRPr lang="es-CO" dirty="0" smtClean="0"/>
          </a:p>
          <a:p>
            <a:pPr marL="0" indent="0">
              <a:buNone/>
            </a:pPr>
            <a:r>
              <a:rPr lang="es-CO" b="1" dirty="0" smtClean="0">
                <a:solidFill>
                  <a:srgbClr val="FF0000"/>
                </a:solidFill>
              </a:rPr>
              <a:t>Ef</a:t>
            </a:r>
            <a:r>
              <a:rPr lang="es-CO" b="1" dirty="0">
                <a:solidFill>
                  <a:srgbClr val="FF0000"/>
                </a:solidFill>
              </a:rPr>
              <a:t>. 3:6.</a:t>
            </a:r>
          </a:p>
          <a:p>
            <a:pPr marL="400050" lvl="1" indent="0">
              <a:buNone/>
            </a:pPr>
            <a:r>
              <a:rPr lang="es-CO" dirty="0"/>
              <a:t>Que los gentiles son coherederos y miembros del mismo cuerpo, y copartícipes de la promesa en Cristo Jesús por medio del evangelio.</a:t>
            </a:r>
          </a:p>
          <a:p>
            <a:endParaRPr lang="es-CO" dirty="0"/>
          </a:p>
          <a:p>
            <a:endParaRPr lang="es-CO" dirty="0"/>
          </a:p>
          <a:p>
            <a:endParaRPr lang="es-CO" dirty="0"/>
          </a:p>
        </p:txBody>
      </p:sp>
    </p:spTree>
    <p:extLst>
      <p:ext uri="{BB962C8B-B14F-4D97-AF65-F5344CB8AC3E}">
        <p14:creationId xmlns:p14="http://schemas.microsoft.com/office/powerpoint/2010/main" val="3121878348"/>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1">
              <a:lumMod val="85000"/>
            </a:schemeClr>
          </a:solidFill>
          <a:effectLst>
            <a:glow rad="101600">
              <a:srgbClr val="C00000">
                <a:alpha val="60000"/>
              </a:srgbClr>
            </a:glow>
          </a:effectLst>
          <a:scene3d>
            <a:camera prst="orthographicFront"/>
            <a:lightRig rig="threePt" dir="t"/>
          </a:scene3d>
          <a:sp3d>
            <a:bevelT w="114300" prst="hardEdge"/>
          </a:sp3d>
        </p:spPr>
        <p:txBody>
          <a:bodyPr>
            <a:normAutofit fontScale="85000" lnSpcReduction="20000"/>
          </a:bodyPr>
          <a:lstStyle/>
          <a:p>
            <a:pPr marL="0" indent="0">
              <a:buNone/>
            </a:pPr>
            <a:endParaRPr lang="es-CO" dirty="0"/>
          </a:p>
          <a:p>
            <a:pPr marL="0" indent="0">
              <a:buNone/>
            </a:pPr>
            <a:r>
              <a:rPr lang="es-CO" b="1" dirty="0" smtClean="0">
                <a:solidFill>
                  <a:srgbClr val="FF0000"/>
                </a:solidFill>
              </a:rPr>
              <a:t>Ef</a:t>
            </a:r>
            <a:r>
              <a:rPr lang="es-CO" b="1" dirty="0">
                <a:solidFill>
                  <a:srgbClr val="FF0000"/>
                </a:solidFill>
              </a:rPr>
              <a:t>. </a:t>
            </a:r>
            <a:r>
              <a:rPr lang="es-CO" b="1" dirty="0" smtClean="0">
                <a:solidFill>
                  <a:srgbClr val="FF0000"/>
                </a:solidFill>
              </a:rPr>
              <a:t>3:12.</a:t>
            </a:r>
          </a:p>
          <a:p>
            <a:pPr marL="400050" lvl="1" indent="0">
              <a:buNone/>
            </a:pPr>
            <a:r>
              <a:rPr lang="es-CO" dirty="0" smtClean="0"/>
              <a:t>En </a:t>
            </a:r>
            <a:r>
              <a:rPr lang="es-CO" dirty="0"/>
              <a:t>quien tenemos seguridad y acceso con confianza por medio de la fe en él.</a:t>
            </a:r>
          </a:p>
          <a:p>
            <a:pPr marL="0" indent="0">
              <a:buNone/>
            </a:pPr>
            <a:endParaRPr lang="es-CO" dirty="0"/>
          </a:p>
          <a:p>
            <a:pPr marL="0" indent="0">
              <a:buNone/>
            </a:pPr>
            <a:r>
              <a:rPr lang="es-CO" b="1" dirty="0" smtClean="0">
                <a:solidFill>
                  <a:srgbClr val="FF0000"/>
                </a:solidFill>
              </a:rPr>
              <a:t>Ef</a:t>
            </a:r>
            <a:r>
              <a:rPr lang="es-CO" b="1" dirty="0">
                <a:solidFill>
                  <a:srgbClr val="FF0000"/>
                </a:solidFill>
              </a:rPr>
              <a:t>. </a:t>
            </a:r>
            <a:r>
              <a:rPr lang="es-CO" b="1" dirty="0" smtClean="0">
                <a:solidFill>
                  <a:srgbClr val="FF0000"/>
                </a:solidFill>
              </a:rPr>
              <a:t>3:16-20.</a:t>
            </a:r>
          </a:p>
          <a:p>
            <a:pPr marL="400050" lvl="1" indent="0">
              <a:buNone/>
            </a:pPr>
            <a:r>
              <a:rPr lang="es-CO" dirty="0" smtClean="0"/>
              <a:t>Para </a:t>
            </a:r>
            <a:r>
              <a:rPr lang="es-CO" dirty="0"/>
              <a:t>que os dé, conforme a las riquezas de su gloria, el ser fortalecidos con poder en el hombre interior por su Espíritu; para que habite Cristo por la fe en vuestros corazones, a fin de que, arraigados y cimentados en amor, seáis plenamente capaces de comprender con todos los santos cuál sea la anchura, la longitud, la profundidad y la altura, y de conocer el amor de Cristo, que excede a todo conocimiento, para que seáis llenos de toda la plenitud de Dios. Y a Aquel que es poderoso para hacer todas las cosas mucho más abundantemente de lo que pedimos o entendemos, según el poder que actúa en nosotros. </a:t>
            </a:r>
            <a:r>
              <a:rPr lang="es-CO" b="1" u="sng" dirty="0" smtClean="0"/>
              <a:t>Promesa </a:t>
            </a:r>
            <a:r>
              <a:rPr lang="es-CO" b="1" u="sng" dirty="0"/>
              <a:t>de Fortaleza, de Dirección y sobre el Espíritu Santo.</a:t>
            </a:r>
          </a:p>
          <a:p>
            <a:endParaRPr lang="es-CO" dirty="0"/>
          </a:p>
        </p:txBody>
      </p:sp>
    </p:spTree>
    <p:extLst>
      <p:ext uri="{BB962C8B-B14F-4D97-AF65-F5344CB8AC3E}">
        <p14:creationId xmlns:p14="http://schemas.microsoft.com/office/powerpoint/2010/main" val="2884410716"/>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84976" cy="6264696"/>
          </a:xfrm>
          <a:solidFill>
            <a:schemeClr val="bg1">
              <a:lumMod val="85000"/>
            </a:schemeClr>
          </a:solidFill>
          <a:effectLst>
            <a:glow rad="101600">
              <a:srgbClr val="C00000">
                <a:alpha val="60000"/>
              </a:srgbClr>
            </a:glow>
          </a:effectLst>
          <a:scene3d>
            <a:camera prst="orthographicFront"/>
            <a:lightRig rig="threePt" dir="t"/>
          </a:scene3d>
          <a:sp3d>
            <a:bevelT w="165100" prst="coolSlant"/>
          </a:sp3d>
        </p:spPr>
        <p:txBody>
          <a:bodyPr>
            <a:normAutofit fontScale="77500" lnSpcReduction="20000"/>
          </a:bodyPr>
          <a:lstStyle/>
          <a:p>
            <a:pPr marL="0" indent="0">
              <a:buNone/>
            </a:pPr>
            <a:r>
              <a:rPr lang="es-CO" b="1" dirty="0">
                <a:solidFill>
                  <a:srgbClr val="FF0000"/>
                </a:solidFill>
              </a:rPr>
              <a:t>Ef. </a:t>
            </a:r>
            <a:r>
              <a:rPr lang="es-CO" b="1" dirty="0" smtClean="0">
                <a:solidFill>
                  <a:srgbClr val="FF0000"/>
                </a:solidFill>
              </a:rPr>
              <a:t>4:7-8.</a:t>
            </a:r>
          </a:p>
          <a:p>
            <a:pPr marL="400050" lvl="1" indent="0">
              <a:buNone/>
            </a:pPr>
            <a:r>
              <a:rPr lang="es-CO" dirty="0" smtClean="0"/>
              <a:t>Pero </a:t>
            </a:r>
            <a:r>
              <a:rPr lang="es-CO" dirty="0"/>
              <a:t>a cada uno de nosotros fue dada la gracia conforme a la medida del don de Cristo. Por lo cual dice: Subiendo a lo alto, llevó cautiva la cautividad, y dio dones a los hombres.</a:t>
            </a:r>
          </a:p>
          <a:p>
            <a:pPr marL="0" indent="0">
              <a:buNone/>
            </a:pPr>
            <a:endParaRPr lang="es-CO" dirty="0"/>
          </a:p>
          <a:p>
            <a:pPr marL="0" indent="0">
              <a:buNone/>
            </a:pPr>
            <a:r>
              <a:rPr lang="es-CO" b="1" dirty="0" smtClean="0">
                <a:solidFill>
                  <a:srgbClr val="FF0000"/>
                </a:solidFill>
              </a:rPr>
              <a:t>Ef</a:t>
            </a:r>
            <a:r>
              <a:rPr lang="es-CO" b="1" dirty="0">
                <a:solidFill>
                  <a:srgbClr val="FF0000"/>
                </a:solidFill>
              </a:rPr>
              <a:t>. </a:t>
            </a:r>
            <a:r>
              <a:rPr lang="es-CO" b="1" dirty="0" smtClean="0">
                <a:solidFill>
                  <a:srgbClr val="FF0000"/>
                </a:solidFill>
              </a:rPr>
              <a:t>4:11-15.</a:t>
            </a:r>
          </a:p>
          <a:p>
            <a:pPr marL="400050" lvl="1" indent="0">
              <a:buNone/>
            </a:pPr>
            <a:r>
              <a:rPr lang="es-CO" b="1" dirty="0" smtClean="0">
                <a:solidFill>
                  <a:srgbClr val="C00000"/>
                </a:solidFill>
              </a:rPr>
              <a:t>Y </a:t>
            </a:r>
            <a:r>
              <a:rPr lang="es-CO" b="1" dirty="0">
                <a:solidFill>
                  <a:srgbClr val="C00000"/>
                </a:solidFill>
              </a:rPr>
              <a:t>él mismo constituyó a unos, apóstoles; a otros, profetas; a otros, evangelistas; a otros, pastores y maestros, a fin de perfeccionar a los santos para la obra del ministerio, para la edificación del cuerpo de Cristo, hasta que todos lleguemos a la unidad de la fe y del conocimiento del Hijo de Dios, a un varón perfecto, a la medida de la estatura de la plenitud de Cristo; para que ya no seamos niños fluctuantes, llevados por doquiera de todo viento de doctrina, por estratagema de hombres que para engañar emplean con astucia las artimañas del error, Sino que siguiendo la verdad en amor, crezcamos en todo en aquel que es la cabeza, esto es, Cristo.</a:t>
            </a:r>
          </a:p>
          <a:p>
            <a:pPr marL="0" indent="0">
              <a:buNone/>
            </a:pPr>
            <a:endParaRPr lang="es-CO" dirty="0"/>
          </a:p>
          <a:p>
            <a:pPr marL="0" indent="0">
              <a:buNone/>
            </a:pPr>
            <a:r>
              <a:rPr lang="es-CO" b="1" dirty="0" smtClean="0">
                <a:solidFill>
                  <a:srgbClr val="FF0000"/>
                </a:solidFill>
              </a:rPr>
              <a:t>Ef</a:t>
            </a:r>
            <a:r>
              <a:rPr lang="es-CO" b="1" dirty="0">
                <a:solidFill>
                  <a:srgbClr val="FF0000"/>
                </a:solidFill>
              </a:rPr>
              <a:t>. </a:t>
            </a:r>
            <a:r>
              <a:rPr lang="es-CO" b="1" dirty="0" smtClean="0">
                <a:solidFill>
                  <a:srgbClr val="FF0000"/>
                </a:solidFill>
              </a:rPr>
              <a:t>4:32.</a:t>
            </a:r>
          </a:p>
          <a:p>
            <a:pPr marL="400050" lvl="1" indent="0">
              <a:buNone/>
            </a:pPr>
            <a:r>
              <a:rPr lang="es-CO" dirty="0" smtClean="0"/>
              <a:t>Antes </a:t>
            </a:r>
            <a:r>
              <a:rPr lang="es-CO" dirty="0"/>
              <a:t>sed benignos unos con otros, misericordiosos, perdonándoos unos a otros, como Dios también os </a:t>
            </a:r>
            <a:r>
              <a:rPr lang="es-CO" dirty="0" smtClean="0"/>
              <a:t>perdonó a </a:t>
            </a:r>
            <a:r>
              <a:rPr lang="es-CO" dirty="0"/>
              <a:t>vosotros en Cristo.</a:t>
            </a:r>
          </a:p>
          <a:p>
            <a:endParaRPr lang="es-CO" dirty="0"/>
          </a:p>
        </p:txBody>
      </p:sp>
    </p:spTree>
    <p:extLst>
      <p:ext uri="{BB962C8B-B14F-4D97-AF65-F5344CB8AC3E}">
        <p14:creationId xmlns:p14="http://schemas.microsoft.com/office/powerpoint/2010/main" val="918503190"/>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bg1">
              <a:lumMod val="95000"/>
            </a:schemeClr>
          </a:solidFill>
          <a:effectLst>
            <a:glow rad="228600">
              <a:schemeClr val="accent2">
                <a:satMod val="175000"/>
                <a:alpha val="40000"/>
              </a:schemeClr>
            </a:glow>
          </a:effectLst>
          <a:scene3d>
            <a:camera prst="orthographicFront"/>
            <a:lightRig rig="threePt" dir="t"/>
          </a:scene3d>
          <a:sp3d>
            <a:bevelT w="165100" prst="coolSlant"/>
          </a:sp3d>
        </p:spPr>
        <p:txBody>
          <a:bodyPr>
            <a:normAutofit fontScale="77500" lnSpcReduction="20000"/>
          </a:bodyPr>
          <a:lstStyle/>
          <a:p>
            <a:pPr marL="0" indent="0">
              <a:buNone/>
            </a:pPr>
            <a:r>
              <a:rPr lang="es-CO" b="1" dirty="0">
                <a:solidFill>
                  <a:srgbClr val="FF0000"/>
                </a:solidFill>
              </a:rPr>
              <a:t>Ef. </a:t>
            </a:r>
            <a:r>
              <a:rPr lang="es-CO" b="1" dirty="0" smtClean="0">
                <a:solidFill>
                  <a:srgbClr val="FF0000"/>
                </a:solidFill>
              </a:rPr>
              <a:t>5:2.</a:t>
            </a:r>
          </a:p>
          <a:p>
            <a:pPr marL="400050" lvl="1" indent="0">
              <a:buNone/>
            </a:pPr>
            <a:r>
              <a:rPr lang="es-CO" dirty="0" smtClean="0"/>
              <a:t> </a:t>
            </a:r>
            <a:r>
              <a:rPr lang="es-CO" dirty="0"/>
              <a:t>Y andad en amor, como también Cristo nos amó, y se </a:t>
            </a:r>
            <a:r>
              <a:rPr lang="es-CO" dirty="0" smtClean="0"/>
              <a:t>entregó a sí mismo </a:t>
            </a:r>
            <a:r>
              <a:rPr lang="es-CO" dirty="0"/>
              <a:t>por nosotros, ofrenda y sacrificio a Dios en olor fragante.</a:t>
            </a:r>
          </a:p>
          <a:p>
            <a:pPr marL="0" indent="0">
              <a:buNone/>
            </a:pPr>
            <a:endParaRPr lang="es-CO" dirty="0"/>
          </a:p>
          <a:p>
            <a:pPr marL="0" indent="0">
              <a:buNone/>
            </a:pPr>
            <a:r>
              <a:rPr lang="es-CO" b="1" dirty="0" smtClean="0">
                <a:solidFill>
                  <a:srgbClr val="FF0000"/>
                </a:solidFill>
              </a:rPr>
              <a:t>Ef</a:t>
            </a:r>
            <a:r>
              <a:rPr lang="es-CO" b="1" dirty="0">
                <a:solidFill>
                  <a:srgbClr val="FF0000"/>
                </a:solidFill>
              </a:rPr>
              <a:t>. </a:t>
            </a:r>
            <a:r>
              <a:rPr lang="es-CO" b="1" dirty="0" smtClean="0">
                <a:solidFill>
                  <a:srgbClr val="FF0000"/>
                </a:solidFill>
              </a:rPr>
              <a:t>5:23-27.</a:t>
            </a:r>
          </a:p>
          <a:p>
            <a:pPr marL="400050" lvl="1" indent="0">
              <a:buNone/>
            </a:pPr>
            <a:r>
              <a:rPr lang="es-CO" b="1" dirty="0" smtClean="0">
                <a:solidFill>
                  <a:srgbClr val="00B0F0"/>
                </a:solidFill>
              </a:rPr>
              <a:t>Porque </a:t>
            </a:r>
            <a:r>
              <a:rPr lang="es-CO" b="1" dirty="0">
                <a:solidFill>
                  <a:srgbClr val="00B0F0"/>
                </a:solidFill>
              </a:rPr>
              <a:t>el marido es cabeza de la mujer, así como Cristo es cabeza de la iglesia, la cual es su cuerpo, y él es su Salvador. Así que, como la iglesia está sujeta a Cristo, así también las casadas lo estén a sus maridos en todo. Maridos, amad a vuestras mujeres, así como Cristo amó a la iglesia, y se entregó así mismo por ella, para santificarla, habiéndola purificado en el lavamiento del agua por la palabra, a fin de presentársela a sí mismo, una iglesia gloriosa, que no tuviese mancha ni arruga ni cosa semejante, sino que fuese santa y sin mancha.</a:t>
            </a:r>
            <a:r>
              <a:rPr lang="es-CO" dirty="0"/>
              <a:t> </a:t>
            </a:r>
            <a:r>
              <a:rPr lang="es-CO" b="1" u="sng" dirty="0" smtClean="0"/>
              <a:t>Promesa </a:t>
            </a:r>
            <a:r>
              <a:rPr lang="es-CO" b="1" u="sng" dirty="0"/>
              <a:t>del Amor de Dios.</a:t>
            </a:r>
          </a:p>
          <a:p>
            <a:pPr marL="0" indent="0">
              <a:buNone/>
            </a:pPr>
            <a:endParaRPr lang="es-CO" dirty="0"/>
          </a:p>
          <a:p>
            <a:pPr marL="0" indent="0">
              <a:buNone/>
            </a:pPr>
            <a:r>
              <a:rPr lang="es-CO" b="1" dirty="0" smtClean="0">
                <a:solidFill>
                  <a:srgbClr val="FF0000"/>
                </a:solidFill>
              </a:rPr>
              <a:t>Ef</a:t>
            </a:r>
            <a:r>
              <a:rPr lang="es-CO" b="1" dirty="0">
                <a:solidFill>
                  <a:srgbClr val="FF0000"/>
                </a:solidFill>
              </a:rPr>
              <a:t>. </a:t>
            </a:r>
            <a:r>
              <a:rPr lang="es-CO" b="1" dirty="0" smtClean="0">
                <a:solidFill>
                  <a:srgbClr val="FF0000"/>
                </a:solidFill>
              </a:rPr>
              <a:t>5:29-30.</a:t>
            </a:r>
          </a:p>
          <a:p>
            <a:pPr marL="400050" lvl="1" indent="0">
              <a:buNone/>
            </a:pPr>
            <a:r>
              <a:rPr lang="es-CO" dirty="0" smtClean="0"/>
              <a:t>Porque </a:t>
            </a:r>
            <a:r>
              <a:rPr lang="es-CO" dirty="0"/>
              <a:t>nadie aborreció jamás a su propia carne, sino que la sustenta y la cuida, como también Cristo a la iglesia. porque somos miembros de su cuerpo, de su carne y de sus huesos.</a:t>
            </a:r>
          </a:p>
        </p:txBody>
      </p:sp>
    </p:spTree>
    <p:extLst>
      <p:ext uri="{BB962C8B-B14F-4D97-AF65-F5344CB8AC3E}">
        <p14:creationId xmlns:p14="http://schemas.microsoft.com/office/powerpoint/2010/main" val="3605670685"/>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bg1">
              <a:lumMod val="95000"/>
            </a:schemeClr>
          </a:solidFill>
          <a:effectLst>
            <a:glow rad="101600">
              <a:srgbClr val="FF0000">
                <a:alpha val="60000"/>
              </a:srgbClr>
            </a:glow>
          </a:effectLst>
          <a:scene3d>
            <a:camera prst="orthographicFront"/>
            <a:lightRig rig="threePt" dir="t"/>
          </a:scene3d>
          <a:sp3d>
            <a:bevelT prst="relaxedInset"/>
          </a:sp3d>
        </p:spPr>
        <p:txBody>
          <a:bodyPr>
            <a:normAutofit fontScale="85000" lnSpcReduction="20000"/>
          </a:bodyPr>
          <a:lstStyle/>
          <a:p>
            <a:pPr marL="0" indent="0">
              <a:buNone/>
            </a:pPr>
            <a:r>
              <a:rPr lang="es-CO" b="1" dirty="0">
                <a:solidFill>
                  <a:srgbClr val="FF0000"/>
                </a:solidFill>
              </a:rPr>
              <a:t>Ef. </a:t>
            </a:r>
            <a:r>
              <a:rPr lang="es-CO" b="1" dirty="0" smtClean="0">
                <a:solidFill>
                  <a:srgbClr val="FF0000"/>
                </a:solidFill>
              </a:rPr>
              <a:t>6:2-3.</a:t>
            </a:r>
          </a:p>
          <a:p>
            <a:pPr marL="400050" lvl="1" indent="0">
              <a:buNone/>
            </a:pPr>
            <a:r>
              <a:rPr lang="es-CO" dirty="0" smtClean="0"/>
              <a:t>Honra </a:t>
            </a:r>
            <a:r>
              <a:rPr lang="es-CO" dirty="0"/>
              <a:t>a tu padre y a tu madre, que es el primer mandamiento con promesa; para que te vaya bien, y seas de larga vida sobre la tierra.</a:t>
            </a:r>
          </a:p>
          <a:p>
            <a:pPr marL="0" indent="0">
              <a:buNone/>
            </a:pPr>
            <a:endParaRPr lang="es-CO" b="1" dirty="0">
              <a:solidFill>
                <a:srgbClr val="FF0000"/>
              </a:solidFill>
            </a:endParaRPr>
          </a:p>
          <a:p>
            <a:pPr marL="0" indent="0">
              <a:buNone/>
            </a:pPr>
            <a:r>
              <a:rPr lang="es-CO" b="1" dirty="0" smtClean="0">
                <a:solidFill>
                  <a:srgbClr val="FF0000"/>
                </a:solidFill>
              </a:rPr>
              <a:t>Ef</a:t>
            </a:r>
            <a:r>
              <a:rPr lang="es-CO" b="1" dirty="0">
                <a:solidFill>
                  <a:srgbClr val="FF0000"/>
                </a:solidFill>
              </a:rPr>
              <a:t>. </a:t>
            </a:r>
            <a:r>
              <a:rPr lang="es-CO" b="1" dirty="0" smtClean="0">
                <a:solidFill>
                  <a:srgbClr val="FF0000"/>
                </a:solidFill>
              </a:rPr>
              <a:t>6:8-9.</a:t>
            </a:r>
          </a:p>
          <a:p>
            <a:pPr marL="400050" lvl="1" indent="0">
              <a:buNone/>
            </a:pPr>
            <a:r>
              <a:rPr lang="es-CO" b="1" dirty="0" smtClean="0"/>
              <a:t>Sabiendo </a:t>
            </a:r>
            <a:r>
              <a:rPr lang="es-CO" b="1" dirty="0"/>
              <a:t>que el bien que cada uno hiciere, ése recibirá del Señor, sea siervo o sea libre. Y vosotros, amos, haced con ellos lo mismo, dejando las amenazas, sabiendo que el Señor de ellos y vuestro está en los cielos, y que para él no hay acepción de personas.</a:t>
            </a:r>
          </a:p>
          <a:p>
            <a:pPr marL="0" indent="0">
              <a:buNone/>
            </a:pPr>
            <a:endParaRPr lang="es-CO" dirty="0"/>
          </a:p>
          <a:p>
            <a:pPr marL="0" indent="0">
              <a:buNone/>
            </a:pPr>
            <a:r>
              <a:rPr lang="es-CO" b="1" dirty="0" smtClean="0">
                <a:solidFill>
                  <a:srgbClr val="FF0000"/>
                </a:solidFill>
              </a:rPr>
              <a:t>Ef</a:t>
            </a:r>
            <a:r>
              <a:rPr lang="es-CO" b="1" dirty="0">
                <a:solidFill>
                  <a:srgbClr val="FF0000"/>
                </a:solidFill>
              </a:rPr>
              <a:t>. </a:t>
            </a:r>
            <a:r>
              <a:rPr lang="es-CO" b="1" dirty="0" smtClean="0">
                <a:solidFill>
                  <a:srgbClr val="FF0000"/>
                </a:solidFill>
              </a:rPr>
              <a:t>6:13.</a:t>
            </a:r>
          </a:p>
          <a:p>
            <a:pPr marL="0" indent="0">
              <a:buNone/>
            </a:pPr>
            <a:r>
              <a:rPr lang="es-CO" dirty="0" smtClean="0"/>
              <a:t>Por </a:t>
            </a:r>
            <a:r>
              <a:rPr lang="es-CO" dirty="0"/>
              <a:t>tanto, tomad toda la armadura de Dios, para que podáis resistir en el día malo, y habiendo acabado todo, estar firmes.</a:t>
            </a:r>
          </a:p>
        </p:txBody>
      </p:sp>
    </p:spTree>
    <p:extLst>
      <p:ext uri="{BB962C8B-B14F-4D97-AF65-F5344CB8AC3E}">
        <p14:creationId xmlns:p14="http://schemas.microsoft.com/office/powerpoint/2010/main" val="669982459"/>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1463</Words>
  <Application>Microsoft Office PowerPoint</Application>
  <PresentationFormat>Presentación en pantalla (4:3)</PresentationFormat>
  <Paragraphs>60</Paragraphs>
  <Slides>9</Slides>
  <Notes>0</Notes>
  <HiddenSlides>0</HiddenSlides>
  <MMClips>0</MMClips>
  <ScaleCrop>false</ScaleCrop>
  <HeadingPairs>
    <vt:vector size="4" baseType="variant">
      <vt:variant>
        <vt:lpstr>Tema</vt:lpstr>
      </vt:variant>
      <vt:variant>
        <vt:i4>1</vt:i4>
      </vt:variant>
      <vt:variant>
        <vt:lpstr>Títulos de diapositiva</vt:lpstr>
      </vt:variant>
      <vt:variant>
        <vt:i4>9</vt:i4>
      </vt:variant>
    </vt:vector>
  </HeadingPairs>
  <TitlesOfParts>
    <vt:vector size="10" baseType="lpstr">
      <vt:lpstr>Tema de Office</vt:lpstr>
      <vt:lpstr>Promesas del amor de Dios en Efesios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Promesas del amor de Dios en Efesios</dc:title>
  <dc:creator>TEMAS DE FE</dc:creator>
  <cp:lastModifiedBy>TEMAS DE FE</cp:lastModifiedBy>
  <cp:revision>2</cp:revision>
  <dcterms:created xsi:type="dcterms:W3CDTF">2016-07-22T12:34:14Z</dcterms:created>
  <dcterms:modified xsi:type="dcterms:W3CDTF">2016-07-22T14:08:22Z</dcterms:modified>
</cp:coreProperties>
</file>